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343" r:id="rId5"/>
    <p:sldId id="350" r:id="rId6"/>
    <p:sldId id="261" r:id="rId7"/>
    <p:sldId id="262" r:id="rId8"/>
    <p:sldId id="351" r:id="rId9"/>
    <p:sldId id="352" r:id="rId10"/>
    <p:sldId id="277" r:id="rId11"/>
    <p:sldId id="278" r:id="rId12"/>
    <p:sldId id="353" r:id="rId13"/>
    <p:sldId id="355" r:id="rId14"/>
    <p:sldId id="354" r:id="rId15"/>
    <p:sldId id="356" r:id="rId16"/>
    <p:sldId id="357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291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8-7746-9136-0E1DE8FD68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8-7746-9136-0E1DE8FD68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F8-7746-9136-0E1DE8FD68A5}"/>
              </c:ext>
            </c:extLst>
          </c:dPt>
          <c:dLbls>
            <c:dLbl>
              <c:idx val="0"/>
              <c:layout>
                <c:manualLayout>
                  <c:x val="2.8534558180227472E-3"/>
                  <c:y val="-0.17277158063575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8-7746-9136-0E1DE8FD68A5}"/>
                </c:ext>
              </c:extLst>
            </c:dLbl>
            <c:dLbl>
              <c:idx val="1"/>
              <c:layout>
                <c:manualLayout>
                  <c:x val="-2.4449037620297463E-2"/>
                  <c:y val="1.2990667833187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8-7746-9136-0E1DE8FD68A5}"/>
                </c:ext>
              </c:extLst>
            </c:dLbl>
            <c:dLbl>
              <c:idx val="2"/>
              <c:layout>
                <c:manualLayout>
                  <c:x val="5.8092738407699039E-2"/>
                  <c:y val="9.84251968503936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8-7746-9136-0E1DE8FD6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Feuil1!$C$119:$C$121</c:f>
              <c:strCache>
                <c:ptCount val="3"/>
                <c:pt idx="0">
                  <c:v>Entièrement visible</c:v>
                </c:pt>
                <c:pt idx="1">
                  <c:v>Partiellement visible</c:v>
                </c:pt>
                <c:pt idx="2">
                  <c:v>Pas visible</c:v>
                </c:pt>
              </c:strCache>
            </c:strRef>
          </c:cat>
          <c:val>
            <c:numRef>
              <c:f>Feuil1!$E$119:$E$121</c:f>
              <c:numCache>
                <c:formatCode>0.00%</c:formatCode>
                <c:ptCount val="3"/>
                <c:pt idx="0">
                  <c:v>0.93559999999999999</c:v>
                </c:pt>
                <c:pt idx="1">
                  <c:v>4.82E-2</c:v>
                </c:pt>
                <c:pt idx="2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F8-7746-9136-0E1DE8FD6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0.03745</cdr:y>
    </cdr:from>
    <cdr:to>
      <cdr:x>0.20414</cdr:x>
      <cdr:y>0.38425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7F74B241-E939-EC39-682F-6B1437AD97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275573" y="183988"/>
          <a:ext cx="2261477" cy="1703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E678-CC39-EF46-AF55-9ABBFD129F1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0A3A-2272-0D4C-9518-8A2C4ED219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3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FF0A6-B481-D14E-9EFD-690B616044C1}" type="slidenum">
              <a:rPr lang="fr-FR"/>
              <a:pPr/>
              <a:t>4</a:t>
            </a:fld>
            <a:endParaRPr lang="fr-FR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BF83B-5780-607E-2DA0-CEF686DB5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00F500-3875-DCD0-441B-0020D9E61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C5B430-8B36-0375-EC22-42C70F3D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8C056-1F28-3240-4E77-ADB11B3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49C5AE-5100-81B3-87CD-594943A1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2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1D6E8-712A-5A26-D2D3-21213CA9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19CC46-0CE3-E88F-DD49-8B53B5701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EA986-750F-F4E4-1108-6FCFA7F2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AB15A-2877-FC97-6283-8AABC7DD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0DDF01-990C-13DC-3FB2-1036D3D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7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FCDF89-7518-6409-735D-C405CC0E2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1DC8C9-C74C-A66A-9C7B-30DBE745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F8449-CB87-6125-37A0-27D8845F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D195D-D240-6291-B1F3-0F559CAD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3B6808-646A-5C6E-964F-C034C26E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1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3F297-DF6A-4D1E-A0CF-A72C0924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FCA58-B825-40BA-A65D-E7853263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DF3D4-FB72-2921-BFB8-CFE08C40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8CDC7-BC70-CDC6-4901-681637DA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83249-DAF0-EE80-ABD9-E9732A43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EFCAE-8309-6FCC-1CD9-64B5FE15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176585-0309-213F-9CBB-43ABE7F4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8229E6-1714-AEF0-5386-A43211C8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EF91E-4FE4-3FB1-10DB-A17DF295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CA8704-AE61-4545-B096-B47FC14B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78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6845D-8BB1-1257-C00A-871D852D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EEDE1-7E1D-9743-8116-26E7C57D7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749DA8-3206-3252-9E98-86BA41CE6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BF4329-618F-CD28-E44B-6911CF1C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5F0867-467B-B4E3-DDCB-457544E1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3866DA-E042-2E75-D358-49518F9C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81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2461F-8DCA-E283-A0C2-3D2D419B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0F81F-2948-7A23-FD16-B30E2346A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D3CB3C-8235-A02D-9F02-858B6D161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89A52A-0C31-5774-44D1-5C3849F31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6CE497-8501-9031-79BE-06C390BC1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449871-A32E-4D59-24CC-ABF2D9EB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B32ADF-63F5-EFCC-F4E2-1C81E8A9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85F61F-2C40-85D9-F0D9-CB091167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E7974-8909-874C-C9A4-1C7839FE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78241E-9348-A5A0-D5D7-0E6E0D9B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B683FD-9726-02A5-0450-92628FFA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2D34A4-C767-AC1D-D6B0-8E4DFF4E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3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212B50-A8CA-2B78-78EE-2B0B078C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90D5A4-1131-3A04-781E-FC2B66D2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2B6DC3-9969-79A3-5A6C-D3A5F04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9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78A54-083F-C7B9-0C8A-6D959A8F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752B6-A85A-8B3D-2115-86FAB6F5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AEA205-2710-2664-AFCF-586D95447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E8C0D-3BF5-1420-B8AF-941BC003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C380B9-7E62-8D18-E131-7568C050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EEC8A-D37B-AA5E-6F43-67C529FC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32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F5274-D5C5-255D-87F7-CC36A468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D10F3D-174B-3E02-6B59-784EA6A70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68433A-3632-A076-ECAD-35631A85E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6D8DB-71A9-A2E2-195C-C03D7739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CD851-F91F-E41B-83B3-C7CB92AC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05A767-33EE-6AB9-7667-97D3292D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83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08A03C-BE1B-461B-D794-5100A88F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8A6DB-0275-3A3D-F1FC-1AC5B6BD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22492-365C-BC15-B73C-4FE1D3467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3FE5-51DD-6A4E-B843-47A12E1D5900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11D121-FDE7-21F5-30F6-171FBAD47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523E0-699D-F424-2E26-08C3D8B45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7D1B-1B57-E44D-B2E2-1DA11B0018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98E51-8354-E4CA-8D86-BB504F196905}"/>
              </a:ext>
            </a:extLst>
          </p:cNvPr>
          <p:cNvSpPr txBox="1">
            <a:spLocks/>
          </p:cNvSpPr>
          <p:nvPr/>
        </p:nvSpPr>
        <p:spPr>
          <a:xfrm>
            <a:off x="123463" y="2218945"/>
            <a:ext cx="11945074" cy="2145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sage-femmes dans le dépistage du cancer du col utérin dans les régions médicales de Tambacounda et Kédougou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F7E40E-F583-702E-1F39-A203B4C0332A}"/>
              </a:ext>
            </a:extLst>
          </p:cNvPr>
          <p:cNvSpPr txBox="1">
            <a:spLocks/>
          </p:cNvSpPr>
          <p:nvPr/>
        </p:nvSpPr>
        <p:spPr>
          <a:xfrm>
            <a:off x="246927" y="5827776"/>
            <a:ext cx="11945073" cy="563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O GASSAMA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A DYKENS, E HENDRIX, M CISSE, B CISSE, YM DIENG, A DIOUF, JC MOREAU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07C42-3424-9026-EC75-FF3097A0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27" y="4091441"/>
            <a:ext cx="2370471" cy="15602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F58136-B993-548A-F976-D5CCC853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989" y="4091441"/>
            <a:ext cx="1827485" cy="1368541"/>
          </a:xfrm>
          <a:prstGeom prst="rect">
            <a:avLst/>
          </a:prstGeom>
        </p:spPr>
      </p:pic>
      <p:pic>
        <p:nvPicPr>
          <p:cNvPr id="6" name="Picture 6" descr="age1image8424">
            <a:extLst>
              <a:ext uri="{FF2B5EF4-FFF2-40B4-BE49-F238E27FC236}">
                <a16:creationId xmlns:a16="http://schemas.microsoft.com/office/drawing/2014/main" id="{AD12F437-8EA0-BD5F-EDF7-22323F55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1" y="107220"/>
            <a:ext cx="2180541" cy="20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6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9" y="1410159"/>
            <a:ext cx="11887200" cy="4766804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Sage-femmes formées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C9DE736-C230-08F5-C348-7DAB6B87E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2450"/>
              </p:ext>
            </p:extLst>
          </p:nvPr>
        </p:nvGraphicFramePr>
        <p:xfrm>
          <a:off x="194632" y="2052707"/>
          <a:ext cx="11681550" cy="461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50">
                  <a:extLst>
                    <a:ext uri="{9D8B030D-6E8A-4147-A177-3AD203B41FA5}">
                      <a16:colId xmlns:a16="http://schemas.microsoft.com/office/drawing/2014/main" val="465522671"/>
                    </a:ext>
                  </a:extLst>
                </a:gridCol>
                <a:gridCol w="3893850">
                  <a:extLst>
                    <a:ext uri="{9D8B030D-6E8A-4147-A177-3AD203B41FA5}">
                      <a16:colId xmlns:a16="http://schemas.microsoft.com/office/drawing/2014/main" val="1863044103"/>
                    </a:ext>
                  </a:extLst>
                </a:gridCol>
                <a:gridCol w="3893850">
                  <a:extLst>
                    <a:ext uri="{9D8B030D-6E8A-4147-A177-3AD203B41FA5}">
                      <a16:colId xmlns:a16="http://schemas.microsoft.com/office/drawing/2014/main" val="1920576011"/>
                    </a:ext>
                  </a:extLst>
                </a:gridCol>
              </a:tblGrid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District sanitaire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d’agents communautaires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de </a:t>
                      </a:r>
                      <a:r>
                        <a:rPr lang="fr-FR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sages-femmes</a:t>
                      </a:r>
                      <a:endParaRPr lang="fr-F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7260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Tambacounda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66584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97890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DiankeMakhan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41971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Kidira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642447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Koumpentoum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87587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Goudiry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640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Makacolibantang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5860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Kédougou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43835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34231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Salémata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7262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59568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89C667D-9BCB-44B3-D6A4-51A697C4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49123"/>
              </p:ext>
            </p:extLst>
          </p:nvPr>
        </p:nvGraphicFramePr>
        <p:xfrm>
          <a:off x="194631" y="1898471"/>
          <a:ext cx="11681550" cy="48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50">
                  <a:extLst>
                    <a:ext uri="{9D8B030D-6E8A-4147-A177-3AD203B41FA5}">
                      <a16:colId xmlns:a16="http://schemas.microsoft.com/office/drawing/2014/main" val="465522671"/>
                    </a:ext>
                  </a:extLst>
                </a:gridCol>
                <a:gridCol w="3893850">
                  <a:extLst>
                    <a:ext uri="{9D8B030D-6E8A-4147-A177-3AD203B41FA5}">
                      <a16:colId xmlns:a16="http://schemas.microsoft.com/office/drawing/2014/main" val="1863044103"/>
                    </a:ext>
                  </a:extLst>
                </a:gridCol>
                <a:gridCol w="3893850">
                  <a:extLst>
                    <a:ext uri="{9D8B030D-6E8A-4147-A177-3AD203B41FA5}">
                      <a16:colId xmlns:a16="http://schemas.microsoft.com/office/drawing/2014/main" val="1920576011"/>
                    </a:ext>
                  </a:extLst>
                </a:gridCol>
              </a:tblGrid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District sanitaire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d’agents communautaires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de </a:t>
                      </a:r>
                      <a:r>
                        <a:rPr lang="fr-FR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sages-femmes</a:t>
                      </a:r>
                      <a:endParaRPr lang="fr-F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7260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Tambacounda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66584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97890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DiankeMakhan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41971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Kidira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642447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Koumpentoum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87587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Goudiry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640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Makacolibantang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5860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Kédougou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43835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34231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Salémata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72623"/>
                  </a:ext>
                </a:extLst>
              </a:tr>
              <a:tr h="384375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5956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EC86C5EF-0C29-90FA-305E-84F9639F8333}"/>
              </a:ext>
            </a:extLst>
          </p:cNvPr>
          <p:cNvSpPr/>
          <p:nvPr/>
        </p:nvSpPr>
        <p:spPr>
          <a:xfrm>
            <a:off x="6797408" y="6331199"/>
            <a:ext cx="3789802" cy="4354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2F03C21B-7007-08E0-3562-C235B1803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24151"/>
              </p:ext>
            </p:extLst>
          </p:nvPr>
        </p:nvGraphicFramePr>
        <p:xfrm>
          <a:off x="146756" y="1862667"/>
          <a:ext cx="11661422" cy="473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7846">
                  <a:extLst>
                    <a:ext uri="{9D8B030D-6E8A-4147-A177-3AD203B41FA5}">
                      <a16:colId xmlns:a16="http://schemas.microsoft.com/office/drawing/2014/main" val="2905926254"/>
                    </a:ext>
                  </a:extLst>
                </a:gridCol>
                <a:gridCol w="3527698">
                  <a:extLst>
                    <a:ext uri="{9D8B030D-6E8A-4147-A177-3AD203B41FA5}">
                      <a16:colId xmlns:a16="http://schemas.microsoft.com/office/drawing/2014/main" val="3689874265"/>
                    </a:ext>
                  </a:extLst>
                </a:gridCol>
                <a:gridCol w="2207939">
                  <a:extLst>
                    <a:ext uri="{9D8B030D-6E8A-4147-A177-3AD203B41FA5}">
                      <a16:colId xmlns:a16="http://schemas.microsoft.com/office/drawing/2014/main" val="2024555287"/>
                    </a:ext>
                  </a:extLst>
                </a:gridCol>
                <a:gridCol w="2207939">
                  <a:extLst>
                    <a:ext uri="{9D8B030D-6E8A-4147-A177-3AD203B41FA5}">
                      <a16:colId xmlns:a16="http://schemas.microsoft.com/office/drawing/2014/main" val="1018942041"/>
                    </a:ext>
                  </a:extLst>
                </a:gridCol>
              </a:tblGrid>
              <a:tr h="3942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dirty="0">
                          <a:effectLst/>
                        </a:rPr>
                        <a:t>Région médicale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dirty="0">
                          <a:effectLst/>
                        </a:rPr>
                        <a:t>District sanitaire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>
                          <a:effectLst/>
                        </a:rPr>
                        <a:t>Effect</a:t>
                      </a:r>
                      <a:r>
                        <a:rPr lang="fr-SN" sz="1800">
                          <a:effectLst/>
                        </a:rPr>
                        <a:t>if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Pourcentage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071008"/>
                  </a:ext>
                </a:extLst>
              </a:tr>
              <a:tr h="394156">
                <a:tc row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Tambacounda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Tambacounda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1459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23,61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321778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Koumpentoum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1213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19,63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734977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Bakel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723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11,70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3540231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Makacolibantang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668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10,81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198658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 err="1">
                          <a:effectLst/>
                        </a:rPr>
                        <a:t>Dianke</a:t>
                      </a:r>
                      <a:r>
                        <a:rPr lang="fr-SN" sz="1800" dirty="0">
                          <a:effectLst/>
                        </a:rPr>
                        <a:t> </a:t>
                      </a:r>
                      <a:r>
                        <a:rPr lang="fr-SN" sz="1800" dirty="0" err="1">
                          <a:effectLst/>
                        </a:rPr>
                        <a:t>Makha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582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9,42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548015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Kidira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394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6,38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264533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 err="1">
                          <a:effectLst/>
                        </a:rPr>
                        <a:t>Goudiry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262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4,24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693717"/>
                  </a:ext>
                </a:extLst>
              </a:tr>
              <a:tr h="394156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Kédougou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Kédougou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379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6,13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887331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 err="1">
                          <a:effectLst/>
                        </a:rPr>
                        <a:t>Salemata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300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4,85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462074"/>
                  </a:ext>
                </a:extLst>
              </a:tr>
              <a:tr h="394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Saraya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200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3,24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185442"/>
                  </a:ext>
                </a:extLst>
              </a:tr>
              <a:tr h="3942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Total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 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>
                          <a:effectLst/>
                        </a:rPr>
                        <a:t>6180</a:t>
                      </a:r>
                      <a:endParaRPr lang="fr-S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1800" dirty="0">
                          <a:effectLst/>
                        </a:rPr>
                        <a:t>100,00</a:t>
                      </a:r>
                      <a:endParaRPr lang="fr-S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501253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10D9B2-C9A3-64BC-69E9-E2501C31A67B}"/>
              </a:ext>
            </a:extLst>
          </p:cNvPr>
          <p:cNvSpPr txBox="1"/>
          <p:nvPr/>
        </p:nvSpPr>
        <p:spPr>
          <a:xfrm>
            <a:off x="146756" y="1361471"/>
            <a:ext cx="6304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 </a:t>
            </a:r>
          </a:p>
        </p:txBody>
      </p:sp>
    </p:spTree>
    <p:extLst>
      <p:ext uri="{BB962C8B-B14F-4D97-AF65-F5344CB8AC3E}">
        <p14:creationId xmlns:p14="http://schemas.microsoft.com/office/powerpoint/2010/main" val="12722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1325563"/>
            <a:ext cx="11195756" cy="485140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Caractéristiques socio-démographiques</a:t>
            </a:r>
          </a:p>
          <a:p>
            <a:pPr marL="0" indent="0">
              <a:buNone/>
            </a:pPr>
            <a:endParaRPr lang="fr-FR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0B4F47BA-1F68-E58A-90EC-662D5ACCC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60609"/>
              </p:ext>
            </p:extLst>
          </p:nvPr>
        </p:nvGraphicFramePr>
        <p:xfrm>
          <a:off x="417688" y="2040465"/>
          <a:ext cx="11288890" cy="446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445">
                  <a:extLst>
                    <a:ext uri="{9D8B030D-6E8A-4147-A177-3AD203B41FA5}">
                      <a16:colId xmlns:a16="http://schemas.microsoft.com/office/drawing/2014/main" val="1555027559"/>
                    </a:ext>
                  </a:extLst>
                </a:gridCol>
                <a:gridCol w="5644445">
                  <a:extLst>
                    <a:ext uri="{9D8B030D-6E8A-4147-A177-3AD203B41FA5}">
                      <a16:colId xmlns:a16="http://schemas.microsoft.com/office/drawing/2014/main" val="857961072"/>
                    </a:ext>
                  </a:extLst>
                </a:gridCol>
              </a:tblGrid>
              <a:tr h="94412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Paramètres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Moyenne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955988"/>
                  </a:ext>
                </a:extLst>
              </a:tr>
              <a:tr h="94412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Gestité 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63219"/>
                  </a:ext>
                </a:extLst>
              </a:tr>
              <a:tr h="944120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Parité 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61497"/>
                  </a:ext>
                </a:extLst>
              </a:tr>
              <a:tr h="1629576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moyen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32,12</a:t>
                      </a:r>
                    </a:p>
                    <a:p>
                      <a:pPr algn="ctr"/>
                      <a:endParaRPr lang="fr-FR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3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4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" y="1325563"/>
            <a:ext cx="12167616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Résultats Inspection visuelle après acide acétique</a:t>
            </a:r>
          </a:p>
          <a:p>
            <a:pPr marL="0" indent="0">
              <a:buNone/>
            </a:pPr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 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B828D9-80D6-EFD3-4DF4-D1598BFC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3" y="3042633"/>
            <a:ext cx="3885612" cy="35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a16">
            <a:extLst>
              <a:ext uri="{FF2B5EF4-FFF2-40B4-BE49-F238E27FC236}">
                <a16:creationId xmlns:a16="http://schemas.microsoft.com/office/drawing/2014/main" id="{83E8BDD2-CE5B-1BAA-FFAE-1387DDFE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550" r="9088" b="5386"/>
          <a:stretch>
            <a:fillRect/>
          </a:stretch>
        </p:blipFill>
        <p:spPr bwMode="auto">
          <a:xfrm>
            <a:off x="4024312" y="3576050"/>
            <a:ext cx="4143375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A1ai1.jpg">
            <a:extLst>
              <a:ext uri="{FF2B5EF4-FFF2-40B4-BE49-F238E27FC236}">
                <a16:creationId xmlns:a16="http://schemas.microsoft.com/office/drawing/2014/main" id="{7F74B241-E939-EC39-682F-6B1437AD9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55" y="3042633"/>
            <a:ext cx="3793944" cy="369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DA8E97-3935-620E-AD4E-8F727C7EE7AD}"/>
              </a:ext>
            </a:extLst>
          </p:cNvPr>
          <p:cNvSpPr txBox="1"/>
          <p:nvPr/>
        </p:nvSpPr>
        <p:spPr>
          <a:xfrm>
            <a:off x="551145" y="2004795"/>
            <a:ext cx="2722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 Positive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307 (5%)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8CA122-C110-F6A0-FC15-5330402385AF}"/>
              </a:ext>
            </a:extLst>
          </p:cNvPr>
          <p:cNvSpPr txBox="1"/>
          <p:nvPr/>
        </p:nvSpPr>
        <p:spPr>
          <a:xfrm>
            <a:off x="9206630" y="1860932"/>
            <a:ext cx="253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 Positive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192176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4EF4AC31-B414-EE55-EC32-2AADE6E58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210762"/>
              </p:ext>
            </p:extLst>
          </p:nvPr>
        </p:nvGraphicFramePr>
        <p:xfrm>
          <a:off x="275573" y="1825624"/>
          <a:ext cx="11078227" cy="491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9AF9680-3B8A-2DE4-1355-D08A9A20BF10}"/>
              </a:ext>
            </a:extLst>
          </p:cNvPr>
          <p:cNvSpPr txBox="1"/>
          <p:nvPr/>
        </p:nvSpPr>
        <p:spPr>
          <a:xfrm>
            <a:off x="112734" y="1297379"/>
            <a:ext cx="1173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Résultats Inspection visuelle après acide acétique</a:t>
            </a:r>
          </a:p>
        </p:txBody>
      </p:sp>
    </p:spTree>
    <p:extLst>
      <p:ext uri="{BB962C8B-B14F-4D97-AF65-F5344CB8AC3E}">
        <p14:creationId xmlns:p14="http://schemas.microsoft.com/office/powerpoint/2010/main" val="406352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A1FA9D3-6084-BFD4-EA02-EEBF3AF9F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456325"/>
              </p:ext>
            </p:extLst>
          </p:nvPr>
        </p:nvGraphicFramePr>
        <p:xfrm>
          <a:off x="79023" y="1790699"/>
          <a:ext cx="11988802" cy="444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070">
                  <a:extLst>
                    <a:ext uri="{9D8B030D-6E8A-4147-A177-3AD203B41FA5}">
                      <a16:colId xmlns:a16="http://schemas.microsoft.com/office/drawing/2014/main" val="2850717784"/>
                    </a:ext>
                  </a:extLst>
                </a:gridCol>
                <a:gridCol w="2084569">
                  <a:extLst>
                    <a:ext uri="{9D8B030D-6E8A-4147-A177-3AD203B41FA5}">
                      <a16:colId xmlns:a16="http://schemas.microsoft.com/office/drawing/2014/main" val="3257019835"/>
                    </a:ext>
                  </a:extLst>
                </a:gridCol>
                <a:gridCol w="2407163">
                  <a:extLst>
                    <a:ext uri="{9D8B030D-6E8A-4147-A177-3AD203B41FA5}">
                      <a16:colId xmlns:a16="http://schemas.microsoft.com/office/drawing/2014/main" val="859362802"/>
                    </a:ext>
                  </a:extLst>
                </a:gridCol>
              </a:tblGrid>
              <a:tr h="487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SN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Actions prises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SN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Effectif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SN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Pourcentage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8822010"/>
                  </a:ext>
                </a:extLst>
              </a:tr>
              <a:tr h="103461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Réassurance invitation à refaire le test après </a:t>
                      </a:r>
                    </a:p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ans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SN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85,52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8294049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Traitement IST 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568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9,19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581628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Traitement par thermocoagulation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2,43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7325961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Référence pour colposcopie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6896221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RV après accouchement 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3085205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indent="135890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Autres 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0,46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5807159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fr-SN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6180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19405" algn="r">
                        <a:lnSpc>
                          <a:spcPct val="150000"/>
                        </a:lnSpc>
                      </a:pPr>
                      <a:r>
                        <a:rPr lang="fr-FR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100,00</a:t>
                      </a:r>
                      <a:endParaRPr lang="fr-S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075664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FBCC9C52-5029-E2C9-7DC1-5A55C0C0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902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E117F4-F621-F51F-23EC-DDD2C00A2553}"/>
              </a:ext>
            </a:extLst>
          </p:cNvPr>
          <p:cNvSpPr txBox="1"/>
          <p:nvPr/>
        </p:nvSpPr>
        <p:spPr>
          <a:xfrm>
            <a:off x="248356" y="1313645"/>
            <a:ext cx="1157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274569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EFD0B52-5C0B-72BA-0F3C-88CF601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RESULTATS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20D1A1D9-C476-5195-B827-97238289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44" y="1799336"/>
            <a:ext cx="372333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385BFA-A1CE-B785-886B-7819B8A2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009"/>
            <a:ext cx="4072654" cy="54794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68D8CE8-2719-A62B-05E6-66F5E2C5AED4}"/>
              </a:ext>
            </a:extLst>
          </p:cNvPr>
          <p:cNvSpPr txBox="1"/>
          <p:nvPr/>
        </p:nvSpPr>
        <p:spPr>
          <a:xfrm>
            <a:off x="4072654" y="1343818"/>
            <a:ext cx="4540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Thermocoagulation</a:t>
            </a:r>
          </a:p>
          <a:p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-Nombre de patientes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150</a:t>
            </a: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Siege lésion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Antérieure: 75%</a:t>
            </a: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Effet secondaire</a:t>
            </a: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Aucun</a:t>
            </a: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6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33689"/>
            <a:ext cx="11808178" cy="47432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Dépistage et traitement des lésions précancéreuses du col utérin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Stratégie élimination du cancer du col utérin (2030)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Nécessité des ressources humaines de qualité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Sage-femmes indispensables en Afrique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de qualité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Supervision formative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Plateforme de discussion des cas cliniques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4620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86EE9F-6594-9087-0592-1676FFB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3E36-012F-B248-ACD2-753A8BD42C7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67C8DE-63B5-4802-5EC7-4265AC3BBDD4}"/>
              </a:ext>
            </a:extLst>
          </p:cNvPr>
          <p:cNvSpPr txBox="1"/>
          <p:nvPr/>
        </p:nvSpPr>
        <p:spPr>
          <a:xfrm>
            <a:off x="291596" y="854035"/>
            <a:ext cx="554204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</a:rPr>
              <a:t>Cancer du col utérin dans le monde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- Nouveaux cas: </a:t>
            </a:r>
            <a:r>
              <a:rPr lang="fr-SN" sz="2800" dirty="0"/>
              <a:t> 604 127 (6,5%)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Décès: 341 831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de la femme jeune 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fréquent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mortel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….</a:t>
            </a:r>
            <a:r>
              <a:rPr lang="fr-SN" sz="2800" b="1" dirty="0">
                <a:solidFill>
                  <a:srgbClr val="FF0000"/>
                </a:solidFill>
              </a:rPr>
              <a:t>Et pourtant l’un des rares cancers évitables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D2A5D0-3C5C-0311-78F4-AAAFB420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23" y="1794903"/>
            <a:ext cx="6578278" cy="3877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7E6EEA-B96F-568C-C2D1-A6B6AAF9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61" y="5844389"/>
            <a:ext cx="7772400" cy="104931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A6BA4CC-5A1D-815B-38B2-673E2429E35B}"/>
              </a:ext>
            </a:extLst>
          </p:cNvPr>
          <p:cNvSpPr txBox="1">
            <a:spLocks/>
          </p:cNvSpPr>
          <p:nvPr/>
        </p:nvSpPr>
        <p:spPr>
          <a:xfrm>
            <a:off x="24384" y="1"/>
            <a:ext cx="12192000" cy="951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5118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86EE9F-6594-9087-0592-1676FFB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3E36-012F-B248-ACD2-753A8BD42C72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67C8DE-63B5-4802-5EC7-4265AC3BBDD4}"/>
              </a:ext>
            </a:extLst>
          </p:cNvPr>
          <p:cNvSpPr txBox="1"/>
          <p:nvPr/>
        </p:nvSpPr>
        <p:spPr>
          <a:xfrm>
            <a:off x="291596" y="854035"/>
            <a:ext cx="5542045" cy="58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</a:rPr>
              <a:t>Cancer du col utérin au Sénégal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- Nouveaux cas: </a:t>
            </a:r>
            <a:r>
              <a:rPr lang="fr-SN" sz="2800" dirty="0"/>
              <a:t> 1937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Décès: 1312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de la femme jeune 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fréquent (17,1%)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- Cancer le plus mortel (stade III ou IV)</a:t>
            </a:r>
          </a:p>
          <a:p>
            <a:pPr>
              <a:lnSpc>
                <a:spcPct val="150000"/>
              </a:lnSpc>
            </a:pPr>
            <a:r>
              <a:rPr lang="fr-SN" sz="2800" dirty="0"/>
              <a:t>….</a:t>
            </a:r>
            <a:r>
              <a:rPr lang="fr-SN" sz="2800" b="1" dirty="0">
                <a:solidFill>
                  <a:srgbClr val="FF0000"/>
                </a:solidFill>
              </a:rPr>
              <a:t>Et pourtant l’un des rares cancers évitables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7E6EEA-B96F-568C-C2D1-A6B6AAF9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92" y="6003965"/>
            <a:ext cx="7772400" cy="889735"/>
          </a:xfrm>
          <a:prstGeom prst="rect">
            <a:avLst/>
          </a:prstGeom>
        </p:spPr>
      </p:pic>
      <p:pic>
        <p:nvPicPr>
          <p:cNvPr id="2050" name="Picture 2" descr="Sénégal — Wikipédia">
            <a:extLst>
              <a:ext uri="{FF2B5EF4-FFF2-40B4-BE49-F238E27FC236}">
                <a16:creationId xmlns:a16="http://schemas.microsoft.com/office/drawing/2014/main" id="{5EE9618B-19C2-369B-88BD-39A37336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87" y="830997"/>
            <a:ext cx="5811306" cy="5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AC994F5-2258-891F-DE93-C9A8918DFB1E}"/>
              </a:ext>
            </a:extLst>
          </p:cNvPr>
          <p:cNvSpPr txBox="1">
            <a:spLocks/>
          </p:cNvSpPr>
          <p:nvPr/>
        </p:nvSpPr>
        <p:spPr>
          <a:xfrm>
            <a:off x="0" y="62683"/>
            <a:ext cx="12192000" cy="889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9896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895600" y="2114550"/>
            <a:ext cx="6400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</a:pPr>
            <a:endParaRPr lang="fr-FR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2590802" y="495895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fr-FR" sz="1350"/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524000" y="108923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 </a:t>
            </a:r>
            <a:r>
              <a:rPr lang="fr-FR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Hausen</a:t>
            </a:r>
            <a:r>
              <a:rPr lang="fr-FR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FC417AA-2147-E449-97D8-6D7CEE55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347"/>
            <a:ext cx="8260076" cy="2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36F5E63-35D7-0E48-8E0A-2EAD51D9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43" y="1550896"/>
            <a:ext cx="1906190" cy="19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116F4AD-551A-5A4A-A942-6F6F7CB5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598"/>
            <a:ext cx="4543426" cy="2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A99F2A9-AC80-784A-A496-40D208B0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3749942"/>
            <a:ext cx="7648574" cy="29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B22D37-3313-4F47-B48D-9CDA2AD7C8E7}"/>
              </a:ext>
            </a:extLst>
          </p:cNvPr>
          <p:cNvSpPr/>
          <p:nvPr/>
        </p:nvSpPr>
        <p:spPr>
          <a:xfrm>
            <a:off x="7877176" y="4605191"/>
            <a:ext cx="917972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7AAE90-F05D-B0F8-ACCA-71C5DFFF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F2B2-C2EF-6343-AD73-B602F9C157F9}" type="slidenum">
              <a:rPr lang="fr-FR" smtClean="0"/>
              <a:t>4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8B9469F-FBFC-8BF3-ED89-0C71B7866827}"/>
              </a:ext>
            </a:extLst>
          </p:cNvPr>
          <p:cNvSpPr txBox="1">
            <a:spLocks/>
          </p:cNvSpPr>
          <p:nvPr/>
        </p:nvSpPr>
        <p:spPr>
          <a:xfrm>
            <a:off x="24384" y="0"/>
            <a:ext cx="12192000" cy="1089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4899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12D89A-245E-BEE4-774E-B2D3D69E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3E36-012F-B248-ACD2-753A8BD42C72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6A22B298-E40A-C023-7D80-84AE458CD8F0}"/>
              </a:ext>
            </a:extLst>
          </p:cNvPr>
          <p:cNvSpPr txBox="1">
            <a:spLocks/>
          </p:cNvSpPr>
          <p:nvPr/>
        </p:nvSpPr>
        <p:spPr>
          <a:xfrm>
            <a:off x="5266793" y="1068637"/>
            <a:ext cx="6736153" cy="5287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r-FR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Elimination du cancer du col utérin</a:t>
            </a:r>
          </a:p>
          <a:p>
            <a:pPr fontAlgn="base"/>
            <a:r>
              <a:rPr lang="fr-FR" dirty="0">
                <a:latin typeface="Tahoma" charset="0"/>
                <a:ea typeface="Tahoma" charset="0"/>
                <a:cs typeface="Tahoma" charset="0"/>
              </a:rPr>
              <a:t>Vaccination de 90% des filles contre cancer  col de l’utérus afin de parvenir à une couverture élevée chez les filles avant leurs 15 ans</a:t>
            </a:r>
          </a:p>
          <a:p>
            <a:pPr fontAlgn="base"/>
            <a:r>
              <a:rPr lang="fr-FR" dirty="0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Dépistage et traitement de 70%  des femmes ayant des dysplasies âgées de 30 à 49 ans</a:t>
            </a:r>
          </a:p>
          <a:p>
            <a:pPr fontAlgn="base"/>
            <a:endParaRPr lang="fr-FR" dirty="0">
              <a:latin typeface="Tahoma" charset="0"/>
              <a:ea typeface="Tahoma" charset="0"/>
              <a:cs typeface="Tahoma" charset="0"/>
            </a:endParaRPr>
          </a:p>
          <a:p>
            <a:pPr fontAlgn="base"/>
            <a:r>
              <a:rPr lang="fr-FR" dirty="0">
                <a:latin typeface="Tahoma" charset="0"/>
                <a:ea typeface="Tahoma" charset="0"/>
                <a:cs typeface="Tahoma" charset="0"/>
              </a:rPr>
              <a:t>Diagnostic et  traitement de 90% des cas   cancer du col de l’utérus, et être en mesure de fournir des soins palliatifs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16A63-E7BC-5840-D219-1A23EA2B7A92}"/>
              </a:ext>
            </a:extLst>
          </p:cNvPr>
          <p:cNvSpPr/>
          <p:nvPr/>
        </p:nvSpPr>
        <p:spPr>
          <a:xfrm>
            <a:off x="638175" y="6457363"/>
            <a:ext cx="10148888" cy="264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fr-FR" dirty="0"/>
          </a:p>
          <a:p>
            <a:pPr fontAlgn="base"/>
            <a:endParaRPr lang="fr-F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r>
              <a:rPr lang="fr-F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Assemblée générale des Nations Unies, New York, Etats-Unis 24 septembre 2018</a:t>
            </a:r>
          </a:p>
          <a:p>
            <a:br>
              <a:rPr lang="fr-FR" dirty="0"/>
            </a:br>
            <a:endParaRPr lang="fr-FR" dirty="0"/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8121E1EC-0E35-70F4-9C76-0BCAA4CD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4" y="1250821"/>
            <a:ext cx="4087838" cy="48928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373C788-66F7-3DD8-53C6-7888F3A45D5E}"/>
              </a:ext>
            </a:extLst>
          </p:cNvPr>
          <p:cNvSpPr txBox="1">
            <a:spLocks/>
          </p:cNvSpPr>
          <p:nvPr/>
        </p:nvSpPr>
        <p:spPr>
          <a:xfrm>
            <a:off x="24384" y="1"/>
            <a:ext cx="12192000" cy="106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1555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325563"/>
            <a:ext cx="11899392" cy="50386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Généra</a:t>
            </a:r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Montrer apport sage-femmes dépistage cancer du col utérin régions médicales Tambacounda et Kédougou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Spécifiques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Décrire caractéristiques socio-démographiques clientes dépistées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Décrire caractéristiques cliniques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Décrire caractéristiques thérapeutiques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121217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2" y="1421176"/>
            <a:ext cx="11221598" cy="475578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Etude prospective, descriptive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- 05 Janvier 2020 au 20 Avril 2023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Régions médicales Tambacounda et Kédougou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Formation théorique et pratique/dépistage et traitement lésions pré-cancéreuses du col utérin par IVA/Thermocoagulation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Modèles anatomiques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Grille de compétences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Supervision formative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Echanges images par WhatsApp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MATERIELS ET METHODES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A9998C-7716-FF69-4090-BA6EB70A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38" y="3657600"/>
            <a:ext cx="2207103" cy="29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2" y="1421176"/>
            <a:ext cx="11221598" cy="47557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Dépistage par IVA/traitement par thermocoagulation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</a:t>
            </a:r>
          </a:p>
          <a:p>
            <a:pPr>
              <a:buFontTx/>
              <a:buChar char="-"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Paramètres étudiés</a:t>
            </a:r>
          </a:p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Sage-femmes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 sage-femmes formées</a:t>
            </a:r>
          </a:p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</a:t>
            </a:r>
          </a:p>
          <a:p>
            <a:pPr marL="457200" lvl="1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Caractéristiques socio-démographiques</a:t>
            </a:r>
          </a:p>
          <a:p>
            <a:pPr marL="457200" lvl="1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 cliniques</a:t>
            </a:r>
          </a:p>
          <a:p>
            <a:pPr marL="457200" lvl="1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 thérapeutiques</a:t>
            </a:r>
          </a:p>
          <a:p>
            <a:pPr marL="0" indent="0"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MATERIELS ET METHODES</a:t>
            </a:r>
          </a:p>
        </p:txBody>
      </p:sp>
    </p:spTree>
    <p:extLst>
      <p:ext uri="{BB962C8B-B14F-4D97-AF65-F5344CB8AC3E}">
        <p14:creationId xmlns:p14="http://schemas.microsoft.com/office/powerpoint/2010/main" val="361864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A6455-6741-0C94-23B1-9722373C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2" y="1325563"/>
            <a:ext cx="11221598" cy="51193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 données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Fiche de collecte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Logiciel ODK (Open Data Kit)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Logiciel SPSS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Fréquence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Moyenne</a:t>
            </a:r>
          </a:p>
          <a:p>
            <a:pPr marL="0" indent="0"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38340C-89EF-0632-AF6D-570FF5B4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" y="0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MATERIELS ET METHODES</a:t>
            </a:r>
          </a:p>
        </p:txBody>
      </p:sp>
    </p:spTree>
    <p:extLst>
      <p:ext uri="{BB962C8B-B14F-4D97-AF65-F5344CB8AC3E}">
        <p14:creationId xmlns:p14="http://schemas.microsoft.com/office/powerpoint/2010/main" val="343682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639</Words>
  <Application>Microsoft Macintosh PowerPoint</Application>
  <PresentationFormat>Grand écran</PresentationFormat>
  <Paragraphs>253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</vt:lpstr>
      <vt:lpstr>MATERIELS ET METHODES</vt:lpstr>
      <vt:lpstr>MATERIELS ET METHODES</vt:lpstr>
      <vt:lpstr>MATERIELS ET METHODES</vt:lpstr>
      <vt:lpstr>RESULTATS</vt:lpstr>
      <vt:lpstr>RESULTATS</vt:lpstr>
      <vt:lpstr>RESULTATS</vt:lpstr>
      <vt:lpstr>RESULTATS</vt:lpstr>
      <vt:lpstr>RESULTATS</vt:lpstr>
      <vt:lpstr>RESULTATS</vt:lpstr>
      <vt:lpstr>RESULTATS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2023-05-24T16:37:29Z</dcterms:created>
  <dcterms:modified xsi:type="dcterms:W3CDTF">2023-05-25T01:07:59Z</dcterms:modified>
</cp:coreProperties>
</file>